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4457" r:id="rId2"/>
  </p:sldMasterIdLst>
  <p:notesMasterIdLst>
    <p:notesMasterId r:id="rId11"/>
  </p:notesMasterIdLst>
  <p:sldIdLst>
    <p:sldId id="256" r:id="rId3"/>
    <p:sldId id="257" r:id="rId4"/>
    <p:sldId id="259" r:id="rId5"/>
    <p:sldId id="260" r:id="rId6"/>
    <p:sldId id="262" r:id="rId7"/>
    <p:sldId id="266" r:id="rId8"/>
    <p:sldId id="268" r:id="rId9"/>
    <p:sldId id="265" r:id="rId10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13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C9779-5BAD-4D26-A099-0611C00AD7BB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B00CC-9E45-46B2-950F-FAA4F7DF18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6450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B00CC-9E45-46B2-950F-FAA4F7DF187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4485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B00CC-9E45-46B2-950F-FAA4F7DF187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4485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6086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237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2857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032416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82814" y="406881"/>
            <a:ext cx="7416824" cy="870268"/>
          </a:xfrm>
          <a:prstGeom prst="rect">
            <a:avLst/>
          </a:prstGeom>
        </p:spPr>
        <p:txBody>
          <a:bodyPr anchor="ctr"/>
          <a:lstStyle>
            <a:lvl1pPr algn="ctr">
              <a:defRPr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/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/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694015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3268185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032416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0324166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4286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0324166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82814" y="406881"/>
            <a:ext cx="7416824" cy="870268"/>
          </a:xfrm>
          <a:prstGeom prst="rect">
            <a:avLst/>
          </a:prstGeom>
        </p:spPr>
        <p:txBody>
          <a:bodyPr anchor="ctr"/>
          <a:lstStyle>
            <a:lvl1pPr algn="ctr">
              <a:defRPr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/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/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7933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8790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9811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8119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29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688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703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4079" r:id="rId12"/>
    <p:sldLayoutId id="2147484080" r:id="rId13"/>
    <p:sldLayoutId id="2147483660" r:id="rId14"/>
    <p:sldLayoutId id="2147484135" r:id="rId15"/>
    <p:sldLayoutId id="2147484274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8DCCD61-643D-44A5-A450-3A42A50CBC1E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8" r:id="rId1"/>
    <p:sldLayoutId id="2147484459" r:id="rId2"/>
    <p:sldLayoutId id="2147484460" r:id="rId3"/>
    <p:sldLayoutId id="2147484461" r:id="rId4"/>
    <p:sldLayoutId id="2147484462" r:id="rId5"/>
    <p:sldLayoutId id="2147484463" r:id="rId6"/>
    <p:sldLayoutId id="2147484464" r:id="rId7"/>
    <p:sldLayoutId id="2147484465" r:id="rId8"/>
    <p:sldLayoutId id="2147484466" r:id="rId9"/>
    <p:sldLayoutId id="2147484467" r:id="rId10"/>
    <p:sldLayoutId id="2147484468" r:id="rId11"/>
    <p:sldLayoutId id="2147484469" r:id="rId12"/>
    <p:sldLayoutId id="2147484470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rs/url?sa=i&amp;rct=j&amp;q=&amp;esrc=s&amp;source=images&amp;cd=&amp;cad=rja&amp;uact=8&amp;ved=0ahUKEwjk0cXoh_fYAhWH5aQKHbKQASQQjRwIBw&amp;url=https://www.123rf.com/photo_44285094_colorful-happy-neutral-and-unhappy-smiley-male-and-female.html&amp;psig=AOvVaw0K6ueOCSg7in-WRUiVTQT9&amp;ust=1517105287308682" TargetMode="Externa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03517" y="116632"/>
            <a:ext cx="54726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40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ГОЗБА ЗА ПТИЦЕ</a:t>
            </a:r>
            <a:endParaRPr lang="en-US" sz="40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5385" y="754098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Хајде да помогнемо малим створењима која чине овај </a:t>
            </a:r>
            <a:r>
              <a:rPr lang="ru-RU" dirty="0" smtClean="0"/>
              <a:t>свет лепшим!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160618"/>
            <a:ext cx="2743200" cy="3665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295400"/>
            <a:ext cx="2590800" cy="346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260648"/>
            <a:ext cx="7992888" cy="870268"/>
          </a:xfrm>
        </p:spPr>
        <p:txBody>
          <a:bodyPr>
            <a:normAutofit fontScale="90000"/>
          </a:bodyPr>
          <a:lstStyle/>
          <a:p>
            <a:r>
              <a:rPr lang="sr-Cyrl-RS" altLang="ko-KR" sz="3200" b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ЦИЉ ПРОЈЕКТА</a:t>
            </a:r>
            <a:br>
              <a:rPr lang="sr-Cyrl-RS" altLang="ko-KR" sz="3200" b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sr-Cyrl-CS" sz="1600" b="0" dirty="0" smtClean="0">
                <a:solidFill>
                  <a:schemeClr val="tx1"/>
                </a:solidFill>
                <a:effectLst/>
                <a:latin typeface="+mn-lt"/>
              </a:rPr>
              <a:t>Упознати се са начином живота птица станарица и направити хранилицу за птице.</a:t>
            </a:r>
            <a:r>
              <a:rPr lang="sr-Cyrl-RS" sz="1600" b="0" dirty="0">
                <a:effectLst/>
                <a:latin typeface="+mn-lt"/>
              </a:rPr>
              <a:t/>
            </a:r>
            <a:br>
              <a:rPr lang="sr-Cyrl-RS" sz="1600" b="0" dirty="0">
                <a:effectLst/>
                <a:latin typeface="+mn-lt"/>
              </a:rPr>
            </a:br>
            <a:endParaRPr lang="ko-KR" altLang="en-US" sz="1600" b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+mn-lt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4608512"/>
          </a:xfrm>
        </p:spPr>
        <p:txBody>
          <a:bodyPr>
            <a:noAutofit/>
          </a:bodyPr>
          <a:lstStyle/>
          <a:p>
            <a:pPr algn="ctr"/>
            <a:r>
              <a:rPr lang="sr-Cyrl-R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ОПЕРАЦИОНАЛИЗОВАНИ ИСХОДИ</a:t>
            </a:r>
            <a:endParaRPr lang="sr-Cyrl-RS" sz="2800" b="1" dirty="0" smtClean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  <a:p>
            <a:r>
              <a:rPr lang="sr-Cyrl-RS" sz="1300" b="1" dirty="0" smtClean="0">
                <a:solidFill>
                  <a:schemeClr val="bg1">
                    <a:lumMod val="50000"/>
                  </a:schemeClr>
                </a:solidFill>
                <a:latin typeface="Georgia" pitchFamily="18" charset="0"/>
              </a:rPr>
              <a:t>У</a:t>
            </a:r>
            <a:r>
              <a:rPr lang="ru-RU" sz="1300" b="1" dirty="0" smtClean="0">
                <a:solidFill>
                  <a:schemeClr val="bg1">
                    <a:lumMod val="50000"/>
                  </a:schemeClr>
                </a:solidFill>
                <a:latin typeface="Georgia" pitchFamily="18" charset="0"/>
              </a:rPr>
              <a:t>ченик </a:t>
            </a:r>
            <a:r>
              <a:rPr lang="ru-RU" sz="1300" b="1" dirty="0">
                <a:solidFill>
                  <a:schemeClr val="bg1">
                    <a:lumMod val="50000"/>
                  </a:schemeClr>
                </a:solidFill>
                <a:latin typeface="Georgia" pitchFamily="18" charset="0"/>
              </a:rPr>
              <a:t>ће бити у стању да:</a:t>
            </a:r>
            <a:endParaRPr lang="sr-Cyrl-RS" sz="1300" b="1" dirty="0" smtClean="0">
              <a:solidFill>
                <a:schemeClr val="bg1">
                  <a:lumMod val="50000"/>
                </a:schemeClr>
              </a:solidFill>
              <a:latin typeface="Georgia" pitchFamily="18" charset="0"/>
            </a:endParaRPr>
          </a:p>
          <a:p>
            <a:pPr>
              <a:buNone/>
            </a:pPr>
            <a:r>
              <a:rPr lang="sr-Cyrl-RS" sz="1300" dirty="0" smtClean="0">
                <a:latin typeface="Georgia" pitchFamily="18" charset="0"/>
              </a:rPr>
              <a:t>Српски језик </a:t>
            </a:r>
          </a:p>
          <a:p>
            <a:pPr marL="685800" lvl="0" indent="-685800">
              <a:buFont typeface="Arial" pitchFamily="34" charset="0"/>
              <a:buChar char="•"/>
            </a:pPr>
            <a:r>
              <a:rPr lang="ru-RU" sz="1300" dirty="0" smtClean="0"/>
              <a:t>пронађе </a:t>
            </a:r>
            <a:r>
              <a:rPr lang="ru-RU" sz="1300" dirty="0"/>
              <a:t>информације експлицитно изнете у </a:t>
            </a:r>
            <a:r>
              <a:rPr lang="ru-RU" sz="1300" dirty="0" smtClean="0"/>
              <a:t>тексту</a:t>
            </a:r>
            <a:r>
              <a:rPr lang="ru-RU" sz="1300" dirty="0"/>
              <a:t>;</a:t>
            </a:r>
            <a:endParaRPr lang="ru-RU" sz="1300" dirty="0" smtClean="0"/>
          </a:p>
          <a:p>
            <a:pPr marL="685800" lvl="0" indent="-685800">
              <a:buFont typeface="Arial" pitchFamily="34" charset="0"/>
              <a:buChar char="•"/>
            </a:pPr>
            <a:r>
              <a:rPr lang="ru-RU" sz="1300" dirty="0"/>
              <a:t>чита гласно, правилно и са разумевањем;</a:t>
            </a:r>
            <a:endParaRPr lang="ru-RU" sz="1300" dirty="0" smtClean="0"/>
          </a:p>
          <a:p>
            <a:pPr marL="685800" lvl="0" indent="-685800">
              <a:buFont typeface="Arial" pitchFamily="34" charset="0"/>
              <a:buChar char="•"/>
            </a:pPr>
            <a:r>
              <a:rPr lang="ru-RU" sz="1300" dirty="0" smtClean="0"/>
              <a:t>спаја </a:t>
            </a:r>
            <a:r>
              <a:rPr lang="ru-RU" sz="1300" dirty="0"/>
              <a:t>више реченица у краћу целину</a:t>
            </a:r>
            <a:r>
              <a:rPr lang="ru-RU" sz="1300" dirty="0" smtClean="0"/>
              <a:t>;</a:t>
            </a:r>
            <a:endParaRPr lang="ru-RU" sz="1300" dirty="0"/>
          </a:p>
          <a:p>
            <a:pPr lvl="0"/>
            <a:r>
              <a:rPr lang="ru-RU" sz="1300" dirty="0" smtClean="0">
                <a:latin typeface="Georgia" pitchFamily="18" charset="0"/>
              </a:rPr>
              <a:t>Ликовна култура</a:t>
            </a:r>
            <a:endParaRPr lang="en-US" sz="1300" dirty="0"/>
          </a:p>
          <a:p>
            <a:pPr marL="685800" indent="-685800">
              <a:buFont typeface="Arial" pitchFamily="34" charset="0"/>
              <a:buChar char="•"/>
            </a:pPr>
            <a:r>
              <a:rPr lang="ru-RU" sz="1300" dirty="0" smtClean="0">
                <a:latin typeface="Georgia" pitchFamily="18" charset="0"/>
              </a:rPr>
              <a:t>преведе </a:t>
            </a:r>
            <a:r>
              <a:rPr lang="ru-RU" sz="1300" dirty="0">
                <a:latin typeface="Georgia" pitchFamily="18" charset="0"/>
              </a:rPr>
              <a:t>једноставне појмове и информације у ликовни рад</a:t>
            </a:r>
            <a:r>
              <a:rPr lang="ru-RU" sz="1300" dirty="0" smtClean="0">
                <a:latin typeface="Georgia" pitchFamily="18" charset="0"/>
              </a:rPr>
              <a:t>;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sr-Cyrl-CS" sz="1300" dirty="0" smtClean="0">
                <a:latin typeface="Georgia" pitchFamily="18" charset="0"/>
              </a:rPr>
              <a:t>преобликује</a:t>
            </a:r>
            <a:r>
              <a:rPr lang="sr-Cyrl-CS" sz="1300" dirty="0">
                <a:latin typeface="Georgia" pitchFamily="18" charset="0"/>
              </a:rPr>
              <a:t>, сам или у сарадњи са другима, употребне предмете мењајући им намену</a:t>
            </a:r>
            <a:r>
              <a:rPr lang="sr-Cyrl-CS" sz="1300" dirty="0" smtClean="0">
                <a:latin typeface="Georgia" pitchFamily="18" charset="0"/>
              </a:rPr>
              <a:t>;</a:t>
            </a:r>
            <a:endParaRPr lang="ru-RU" sz="1300" dirty="0" smtClean="0">
              <a:latin typeface="Georgia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1300" dirty="0" smtClean="0">
                <a:latin typeface="Georgia" pitchFamily="18" charset="0"/>
              </a:rPr>
              <a:t>      користи материјал и прибор у складу са инструкцијама;</a:t>
            </a:r>
          </a:p>
          <a:p>
            <a:r>
              <a:rPr lang="ru-RU" sz="1300" dirty="0" smtClean="0">
                <a:latin typeface="Georgia" pitchFamily="18" charset="0"/>
              </a:rPr>
              <a:t>Свет око нас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ru-RU" sz="1300" dirty="0" smtClean="0">
                <a:latin typeface="Georgia" pitchFamily="18" charset="0"/>
              </a:rPr>
              <a:t>идентификује </a:t>
            </a:r>
            <a:r>
              <a:rPr lang="ru-RU" sz="1300" dirty="0">
                <a:latin typeface="Georgia" pitchFamily="18" charset="0"/>
              </a:rPr>
              <a:t>биљке и животиње из непосредног окружења на основу њиховог спољашњег </a:t>
            </a:r>
            <a:r>
              <a:rPr lang="ru-RU" sz="1300" dirty="0" smtClean="0">
                <a:latin typeface="Georgia" pitchFamily="18" charset="0"/>
              </a:rPr>
              <a:t>изгледа;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ru-RU" sz="1300" dirty="0">
                <a:latin typeface="Georgia" pitchFamily="18" charset="0"/>
              </a:rPr>
              <a:t>понаша се </a:t>
            </a:r>
            <a:r>
              <a:rPr lang="ru-RU" sz="1300" dirty="0" smtClean="0">
                <a:latin typeface="Georgia" pitchFamily="18" charset="0"/>
              </a:rPr>
              <a:t>тако </a:t>
            </a:r>
            <a:r>
              <a:rPr lang="ru-RU" sz="1300" dirty="0">
                <a:latin typeface="Georgia" pitchFamily="18" charset="0"/>
              </a:rPr>
              <a:t>да не угрожава биљке и животиње  у непосредном </a:t>
            </a:r>
            <a:r>
              <a:rPr lang="ru-RU" sz="1300" dirty="0" smtClean="0">
                <a:latin typeface="Georgia" pitchFamily="18" charset="0"/>
              </a:rPr>
              <a:t>окружењу;</a:t>
            </a:r>
            <a:endParaRPr lang="ru-RU" sz="1300" dirty="0">
              <a:latin typeface="Georgia" pitchFamily="18" charset="0"/>
            </a:endParaRPr>
          </a:p>
          <a:p>
            <a:r>
              <a:rPr lang="sr-Cyrl-RS" sz="1300" dirty="0" smtClean="0">
                <a:latin typeface="Georgia" pitchFamily="18" charset="0"/>
                <a:cs typeface="Arial" pitchFamily="34" charset="0"/>
              </a:rPr>
              <a:t>Грађанско васпитање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sr-Cyrl-RS" sz="1300" dirty="0" smtClean="0">
                <a:latin typeface="Georgia" pitchFamily="18" charset="0"/>
                <a:cs typeface="Arial" pitchFamily="34" charset="0"/>
              </a:rPr>
              <a:t>сарађује и преузима различите улоге у групи.</a:t>
            </a:r>
            <a:endParaRPr lang="ru-RU" sz="1300" dirty="0" smtClean="0">
              <a:latin typeface="Georg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908720"/>
            <a:ext cx="8784976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598" y="47794"/>
            <a:ext cx="8568952" cy="6381328"/>
          </a:xfrm>
        </p:spPr>
        <p:txBody>
          <a:bodyPr>
            <a:noAutofit/>
          </a:bodyPr>
          <a:lstStyle/>
          <a:p>
            <a:r>
              <a:rPr lang="sr-Cyrl-RS" sz="13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МЕЂУПРЕДМЕТНЕ КОМПЕТЕНЦИЈЕ:</a:t>
            </a:r>
          </a:p>
          <a:p>
            <a:pPr eaLnBrk="0" hangingPunct="0"/>
            <a:r>
              <a:rPr lang="ru-RU" sz="13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Одговоран однос према околини</a:t>
            </a:r>
            <a:endParaRPr lang="en-US" sz="1300" dirty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  <a:p>
            <a:pPr eaLnBrk="0" hangingPunct="0"/>
            <a:r>
              <a:rPr lang="ru-RU" sz="1300" dirty="0" smtClean="0">
                <a:latin typeface="Georgia" pitchFamily="18" charset="0"/>
              </a:rPr>
              <a:t>Ученик </a:t>
            </a:r>
            <a:r>
              <a:rPr lang="ru-RU" sz="1300" dirty="0">
                <a:latin typeface="Georgia" pitchFamily="18" charset="0"/>
              </a:rPr>
              <a:t>стиче знања и развија свест о дејству људских активности на животну средину и </a:t>
            </a:r>
            <a:r>
              <a:rPr lang="ru-RU" sz="1300" dirty="0" smtClean="0">
                <a:latin typeface="Georgia" pitchFamily="18" charset="0"/>
              </a:rPr>
              <a:t>природу. Познаје </a:t>
            </a:r>
            <a:r>
              <a:rPr lang="ru-RU" sz="1300" dirty="0">
                <a:latin typeface="Georgia" pitchFamily="18" charset="0"/>
              </a:rPr>
              <a:t>људске активности и начин на који оне могу да угрозе или унапреде околину, живи свет и природу у окружењу</a:t>
            </a:r>
            <a:r>
              <a:rPr lang="ru-RU" sz="1300" dirty="0" smtClean="0">
                <a:latin typeface="Georgia" pitchFamily="18" charset="0"/>
              </a:rPr>
              <a:t>. </a:t>
            </a:r>
          </a:p>
          <a:p>
            <a:pPr eaLnBrk="0" hangingPunct="0"/>
            <a:r>
              <a:rPr lang="ru-RU" sz="13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Компетенција </a:t>
            </a:r>
            <a:r>
              <a:rPr lang="ru-RU" sz="13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за учење</a:t>
            </a:r>
            <a:endParaRPr lang="en-US" sz="1300" dirty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  <a:p>
            <a:pPr lvl="0" eaLnBrk="0" hangingPunct="0"/>
            <a:r>
              <a:rPr lang="ru-RU" sz="1300" dirty="0">
                <a:latin typeface="Georgia" pitchFamily="18" charset="0"/>
              </a:rPr>
              <a:t>Мотивисан је и оспособљен да планира, организује, спроводи и вреднује учење; разликује битно од небитног, изражава и образлаже идеје.</a:t>
            </a:r>
            <a:endParaRPr lang="en-US" sz="1300" dirty="0">
              <a:latin typeface="Georgia" pitchFamily="18" charset="0"/>
            </a:endParaRPr>
          </a:p>
          <a:p>
            <a:pPr eaLnBrk="0" hangingPunct="0"/>
            <a:r>
              <a:rPr lang="ru-RU" sz="13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Рад </a:t>
            </a:r>
            <a:r>
              <a:rPr lang="ru-RU" sz="13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с подацима и </a:t>
            </a:r>
            <a:r>
              <a:rPr lang="ru-RU" sz="13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информацијама</a:t>
            </a:r>
          </a:p>
          <a:p>
            <a:pPr eaLnBrk="0" hangingPunct="0"/>
            <a:r>
              <a:rPr lang="ru-RU" sz="1300" dirty="0">
                <a:latin typeface="Georgia" pitchFamily="18" charset="0"/>
              </a:rPr>
              <a:t>Користи информације у различитим симболичким модалитетима (</a:t>
            </a:r>
            <a:r>
              <a:rPr lang="ru-RU" sz="1300" dirty="0" smtClean="0">
                <a:latin typeface="Georgia" pitchFamily="18" charset="0"/>
              </a:rPr>
              <a:t>табеларни приказ</a:t>
            </a:r>
            <a:r>
              <a:rPr lang="ru-RU" sz="1300" dirty="0">
                <a:latin typeface="Georgia" pitchFamily="18" charset="0"/>
              </a:rPr>
              <a:t>), </a:t>
            </a:r>
            <a:r>
              <a:rPr lang="ru-RU" sz="1300" dirty="0" smtClean="0">
                <a:latin typeface="Georgia" pitchFamily="18" charset="0"/>
              </a:rPr>
              <a:t>чита их  и тумачи.</a:t>
            </a:r>
            <a:endParaRPr lang="en-US" sz="1300" dirty="0" smtClean="0">
              <a:latin typeface="Georgia" pitchFamily="18" charset="0"/>
            </a:endParaRPr>
          </a:p>
          <a:p>
            <a:pPr eaLnBrk="0" hangingPunct="0"/>
            <a:r>
              <a:rPr lang="ru-RU" sz="1300" b="1" dirty="0">
                <a:solidFill>
                  <a:schemeClr val="accent3">
                    <a:lumMod val="50000"/>
                  </a:schemeClr>
                </a:solidFill>
              </a:rPr>
              <a:t>Сарадња</a:t>
            </a:r>
            <a:endParaRPr lang="en-US" sz="1300" dirty="0">
              <a:solidFill>
                <a:schemeClr val="accent3">
                  <a:lumMod val="50000"/>
                </a:schemeClr>
              </a:solidFill>
            </a:endParaRPr>
          </a:p>
          <a:p>
            <a:pPr eaLnBrk="0" hangingPunct="0"/>
            <a:r>
              <a:rPr lang="ru-RU" sz="1300" dirty="0"/>
              <a:t>Активно и конструктивно учествује у раду </a:t>
            </a:r>
            <a:r>
              <a:rPr lang="ru-RU" sz="1300" dirty="0" smtClean="0"/>
              <a:t>групе</a:t>
            </a:r>
            <a:r>
              <a:rPr lang="en-US" sz="1300" dirty="0" smtClean="0"/>
              <a:t>.</a:t>
            </a:r>
          </a:p>
          <a:p>
            <a:pPr marL="0" lvl="1" indent="0" eaLnBrk="0" hangingPunct="0">
              <a:buClr>
                <a:schemeClr val="accent3"/>
              </a:buClr>
              <a:buSzPct val="95000"/>
              <a:buNone/>
            </a:pPr>
            <a:r>
              <a:rPr lang="ru-RU" sz="1300" dirty="0">
                <a:solidFill>
                  <a:schemeClr val="tx1"/>
                </a:solidFill>
              </a:rPr>
              <a:t>Критички процењује свој рад и рад чланова групе, доприноси унапређивању рада групе и уме да представи резултате рада</a:t>
            </a:r>
            <a:r>
              <a:rPr lang="ru-RU" sz="1300" dirty="0" smtClean="0">
                <a:solidFill>
                  <a:schemeClr val="tx1"/>
                </a:solidFill>
              </a:rPr>
              <a:t>.</a:t>
            </a:r>
          </a:p>
          <a:p>
            <a:pPr marL="0" lvl="1" indent="0" eaLnBrk="0" hangingPunct="0">
              <a:buClr>
                <a:schemeClr val="accent3"/>
              </a:buClr>
              <a:buSzPct val="95000"/>
              <a:buNone/>
            </a:pPr>
            <a:r>
              <a:rPr lang="ru-RU" sz="1300" dirty="0" smtClean="0"/>
              <a:t>..........................................................................................................................................................................................</a:t>
            </a:r>
            <a:endParaRPr lang="en-US" sz="1300" dirty="0">
              <a:solidFill>
                <a:schemeClr val="tx1"/>
              </a:solidFill>
            </a:endParaRPr>
          </a:p>
          <a:p>
            <a:r>
              <a:rPr lang="sr-Cyrl-RS" sz="13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ПРОДУКТИ: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Cyrl-RS" sz="1300" dirty="0" smtClean="0">
                <a:latin typeface="Georgia" pitchFamily="18" charset="0"/>
              </a:rPr>
              <a:t>Хранилица за птице.</a:t>
            </a:r>
            <a:endParaRPr lang="en-US" sz="1300" dirty="0" smtClean="0">
              <a:latin typeface="Georgia" pitchFamily="18" charset="0"/>
            </a:endParaRPr>
          </a:p>
          <a:p>
            <a:r>
              <a:rPr lang="sr-Cyrl-RS" sz="1300" b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УЛОГА ИКТ-а: </a:t>
            </a:r>
            <a:endParaRPr lang="sr-Cyrl-RS" sz="13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Cyrl-RS" sz="1300" dirty="0" smtClean="0">
                <a:latin typeface="Georgia" pitchFamily="18" charset="0"/>
              </a:rPr>
              <a:t>Ученици користе информационе технологије за истраживање.</a:t>
            </a:r>
          </a:p>
          <a:p>
            <a:r>
              <a:rPr lang="sr-Cyrl-RS" sz="13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Arial" pitchFamily="34" charset="0"/>
              </a:rPr>
              <a:t>ПРЕЗЕНТАЦИЈА ПРОЈЕКТА</a:t>
            </a:r>
            <a:r>
              <a:rPr lang="sr-Cyrl-RS" sz="13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Arial" pitchFamily="34" charset="0"/>
              </a:rPr>
              <a:t>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Cyrl-RS" sz="1300" dirty="0" smtClean="0">
                <a:latin typeface="Georgia" pitchFamily="18" charset="0"/>
                <a:cs typeface="Arial" pitchFamily="34" charset="0"/>
              </a:rPr>
              <a:t>Родитељи </a:t>
            </a:r>
            <a:r>
              <a:rPr lang="sr-Cyrl-RS" sz="1300" dirty="0">
                <a:latin typeface="Georgia" pitchFamily="18" charset="0"/>
                <a:cs typeface="Arial" pitchFamily="34" charset="0"/>
              </a:rPr>
              <a:t>и чланови локалне заједнице </a:t>
            </a:r>
            <a:r>
              <a:rPr lang="sr-Cyrl-RS" sz="1300" dirty="0" smtClean="0">
                <a:latin typeface="Georgia" pitchFamily="18" charset="0"/>
                <a:cs typeface="Arial" pitchFamily="34" charset="0"/>
              </a:rPr>
              <a:t>биће </a:t>
            </a:r>
            <a:r>
              <a:rPr lang="sr-Cyrl-RS" sz="1300" dirty="0">
                <a:latin typeface="Georgia" pitchFamily="18" charset="0"/>
                <a:cs typeface="Arial" pitchFamily="34" charset="0"/>
              </a:rPr>
              <a:t>обавештени </a:t>
            </a:r>
            <a:r>
              <a:rPr lang="sr-Cyrl-RS" sz="1300" dirty="0" smtClean="0">
                <a:latin typeface="Georgia" pitchFamily="18" charset="0"/>
                <a:cs typeface="Arial" pitchFamily="34" charset="0"/>
              </a:rPr>
              <a:t>о  резултатима истраживања.</a:t>
            </a:r>
          </a:p>
          <a:p>
            <a:r>
              <a:rPr lang="sr-Cyrl-RS" sz="13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ТРАЈАЊЕ ПРОЈЕКТА:</a:t>
            </a:r>
            <a:r>
              <a:rPr lang="sr-Cyrl-RS" sz="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sr-Cyrl-RS" sz="1300" dirty="0" smtClean="0">
                <a:latin typeface="Georgia" pitchFamily="18" charset="0"/>
              </a:rPr>
              <a:t>4 часа.</a:t>
            </a:r>
            <a:endParaRPr lang="sr-Cyrl-RS" sz="1300" dirty="0">
              <a:latin typeface="Georgia" pitchFamily="18" charset="0"/>
            </a:endParaRPr>
          </a:p>
          <a:p>
            <a:r>
              <a:rPr lang="sr-Cyrl-RS" sz="13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РЕСУРСИ: </a:t>
            </a:r>
            <a:r>
              <a:rPr lang="sr-Cyrl-RS" sz="1300" dirty="0" smtClean="0">
                <a:latin typeface="Georgia" pitchFamily="18" charset="0"/>
              </a:rPr>
              <a:t> Ресурси на интересу;</a:t>
            </a:r>
          </a:p>
          <a:p>
            <a:r>
              <a:rPr lang="sr-Cyrl-RS" sz="1300" dirty="0">
                <a:latin typeface="Georgia" pitchFamily="18" charset="0"/>
              </a:rPr>
              <a:t> </a:t>
            </a:r>
            <a:r>
              <a:rPr lang="sr-Cyrl-RS" sz="1300" dirty="0" smtClean="0">
                <a:latin typeface="Georgia" pitchFamily="18" charset="0"/>
              </a:rPr>
              <a:t>                        амбалажа од млека, сока или слично.</a:t>
            </a:r>
          </a:p>
          <a:p>
            <a:r>
              <a:rPr lang="sr-Cyrl-RS" sz="1300" dirty="0" smtClean="0">
                <a:latin typeface="Georgia" pitchFamily="18" charset="0"/>
              </a:rPr>
              <a:t>                                      </a:t>
            </a:r>
          </a:p>
        </p:txBody>
      </p:sp>
    </p:spTree>
    <p:extLst>
      <p:ext uri="{BB962C8B-B14F-4D97-AF65-F5344CB8AC3E}">
        <p14:creationId xmlns="" xmlns:p14="http://schemas.microsoft.com/office/powerpoint/2010/main" val="365967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895990" cy="717863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sr-Cyrl-RS" altLang="ko-KR" sz="2700" b="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Активности и начин презентације</a:t>
            </a:r>
            <a:endParaRPr lang="ko-KR" altLang="en-US" sz="2700" b="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55576" y="908720"/>
            <a:ext cx="7848872" cy="5400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sr-Cyrl-RS" dirty="0" smtClean="0"/>
          </a:p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Активности ученика: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Cyrl-RS" dirty="0" smtClean="0">
                <a:latin typeface="Georgia" pitchFamily="18" charset="0"/>
                <a:cs typeface="Arial" pitchFamily="34" charset="0"/>
              </a:rPr>
              <a:t>ученици истражују о птицама станарицама;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Cyrl-RS" dirty="0" smtClean="0">
                <a:latin typeface="Georgia" pitchFamily="18" charset="0"/>
                <a:cs typeface="Arial" pitchFamily="34" charset="0"/>
              </a:rPr>
              <a:t>сарађују у групама и праве плакат;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Cyrl-RS" dirty="0" smtClean="0">
                <a:latin typeface="Georgia" pitchFamily="18" charset="0"/>
                <a:cs typeface="Arial" pitchFamily="34" charset="0"/>
              </a:rPr>
              <a:t>припремају потребан прибор и материјал за рад;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Cyrl-RS" dirty="0">
                <a:latin typeface="Georgia" pitchFamily="18" charset="0"/>
                <a:cs typeface="Arial" pitchFamily="34" charset="0"/>
              </a:rPr>
              <a:t>п</a:t>
            </a:r>
            <a:r>
              <a:rPr lang="sr-Cyrl-RS" dirty="0" smtClean="0">
                <a:latin typeface="Georgia" pitchFamily="18" charset="0"/>
                <a:cs typeface="Arial" pitchFamily="34" charset="0"/>
              </a:rPr>
              <a:t>реобликују амбалажу и праве хранилице;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Cyrl-RS" dirty="0">
                <a:latin typeface="Georgia" pitchFamily="18" charset="0"/>
                <a:cs typeface="Arial" pitchFamily="34" charset="0"/>
              </a:rPr>
              <a:t>п</a:t>
            </a:r>
            <a:r>
              <a:rPr lang="sr-Cyrl-RS" dirty="0" smtClean="0">
                <a:latin typeface="Georgia" pitchFamily="18" charset="0"/>
                <a:cs typeface="Arial" pitchFamily="34" charset="0"/>
              </a:rPr>
              <a:t>рипремају храну за птице;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Cyrl-RS" dirty="0" smtClean="0">
                <a:latin typeface="Georgia" pitchFamily="18" charset="0"/>
                <a:cs typeface="Arial" pitchFamily="34" charset="0"/>
              </a:rPr>
              <a:t>постављају хранилице;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Cyrl-RS" dirty="0">
                <a:latin typeface="Georgia" pitchFamily="18" charset="0"/>
                <a:cs typeface="Arial" pitchFamily="34" charset="0"/>
              </a:rPr>
              <a:t>ф</a:t>
            </a:r>
            <a:r>
              <a:rPr lang="sr-Cyrl-RS" dirty="0" smtClean="0">
                <a:latin typeface="Georgia" pitchFamily="18" charset="0"/>
                <a:cs typeface="Arial" pitchFamily="34" charset="0"/>
              </a:rPr>
              <a:t>отографишу телефоном;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Cyrl-RS" dirty="0" smtClean="0">
                <a:latin typeface="Georgia" pitchFamily="18" charset="0"/>
                <a:cs typeface="Arial" pitchFamily="34" charset="0"/>
              </a:rPr>
              <a:t>процењују свој рад.</a:t>
            </a:r>
          </a:p>
          <a:p>
            <a:endParaRPr lang="sr-Cyrl-RS" b="1" dirty="0" smtClean="0">
              <a:solidFill>
                <a:schemeClr val="accent3">
                  <a:lumMod val="50000"/>
                </a:schemeClr>
              </a:solidFill>
              <a:latin typeface="Georgia" pitchFamily="18" charset="0"/>
              <a:cs typeface="Arial" pitchFamily="34" charset="0"/>
            </a:endParaRPr>
          </a:p>
          <a:p>
            <a:r>
              <a:rPr lang="sr-Cyrl-RS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  <a:cs typeface="Arial" pitchFamily="34" charset="0"/>
              </a:rPr>
              <a:t>Активности</a:t>
            </a:r>
            <a:r>
              <a:rPr lang="sr-Cyrl-RS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  <a:cs typeface="Arial" pitchFamily="34" charset="0"/>
              </a:rPr>
              <a:t> </a:t>
            </a:r>
            <a:r>
              <a:rPr lang="sr-Cyrl-RS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  <a:cs typeface="Arial" pitchFamily="34" charset="0"/>
              </a:rPr>
              <a:t>наставника током пројекта</a:t>
            </a:r>
            <a:r>
              <a:rPr lang="sr-Cyrl-RS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  <a:cs typeface="Arial" pitchFamily="34" charset="0"/>
              </a:rPr>
              <a:t>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r-Cyrl-RS" dirty="0">
                <a:latin typeface="Georgia" pitchFamily="18" charset="0"/>
                <a:cs typeface="Arial" pitchFamily="34" charset="0"/>
              </a:rPr>
              <a:t>у</a:t>
            </a:r>
            <a:r>
              <a:rPr lang="sr-Cyrl-RS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sr-Cyrl-RS" dirty="0">
                <a:latin typeface="Georgia" pitchFamily="18" charset="0"/>
                <a:cs typeface="Arial" pitchFamily="34" charset="0"/>
              </a:rPr>
              <a:t>сарадњи са ученицима осмишљава назив </a:t>
            </a:r>
            <a:r>
              <a:rPr lang="sr-Cyrl-RS" dirty="0" smtClean="0">
                <a:latin typeface="Georgia" pitchFamily="18" charset="0"/>
                <a:cs typeface="Arial" pitchFamily="34" charset="0"/>
              </a:rPr>
              <a:t>пројекта;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r-Cyrl-RS" dirty="0" smtClean="0">
                <a:latin typeface="Georgia" pitchFamily="18" charset="0"/>
                <a:cs typeface="Arial" pitchFamily="34" charset="0"/>
              </a:rPr>
              <a:t>помаже ученицима у раду са латиничном тастатуром (иначе бројни извори знања на интернету из ове области су на ћириличном писму);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r-Cyrl-RS" dirty="0" smtClean="0">
                <a:latin typeface="Georgia" pitchFamily="18" charset="0"/>
                <a:cs typeface="Arial" pitchFamily="34" charset="0"/>
              </a:rPr>
              <a:t>помоћ око преобликовања тврде амбалаже;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r-Cyrl-RS" dirty="0" smtClean="0">
                <a:latin typeface="Georgia" pitchFamily="18" charset="0"/>
                <a:cs typeface="Arial" pitchFamily="34" charset="0"/>
              </a:rPr>
              <a:t>прикупљање </a:t>
            </a:r>
            <a:r>
              <a:rPr lang="sr-Cyrl-RS" dirty="0">
                <a:latin typeface="Georgia" pitchFamily="18" charset="0"/>
                <a:cs typeface="Arial" pitchFamily="34" charset="0"/>
              </a:rPr>
              <a:t>фотографија и </a:t>
            </a:r>
            <a:r>
              <a:rPr lang="sr-Cyrl-RS" dirty="0" smtClean="0">
                <a:latin typeface="Georgia" pitchFamily="18" charset="0"/>
                <a:cs typeface="Arial" pitchFamily="34" charset="0"/>
              </a:rPr>
              <a:t>писање </a:t>
            </a:r>
            <a:r>
              <a:rPr lang="sr-Cyrl-RS" dirty="0">
                <a:latin typeface="Georgia" pitchFamily="18" charset="0"/>
                <a:cs typeface="Arial" pitchFamily="34" charset="0"/>
              </a:rPr>
              <a:t>чланка за школски лист и </a:t>
            </a:r>
            <a:r>
              <a:rPr lang="sr-Cyrl-RS" dirty="0" smtClean="0">
                <a:latin typeface="Georgia" pitchFamily="18" charset="0"/>
                <a:cs typeface="Arial" pitchFamily="34" charset="0"/>
              </a:rPr>
              <a:t>веб-сајт</a:t>
            </a:r>
            <a:r>
              <a:rPr lang="sr-Cyrl-RS" dirty="0">
                <a:latin typeface="Georgia" pitchFamily="18" charset="0"/>
                <a:cs typeface="Arial" pitchFamily="34" charset="0"/>
              </a:rPr>
              <a:t>.</a:t>
            </a:r>
          </a:p>
          <a:p>
            <a:endParaRPr lang="sr-Cyrl-RS" dirty="0">
              <a:latin typeface="Georgia" pitchFamily="18" charset="0"/>
              <a:cs typeface="Arial" pitchFamily="34" charset="0"/>
            </a:endParaRPr>
          </a:p>
          <a:p>
            <a:r>
              <a:rPr lang="sr-Cyrl-RS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  <a:cs typeface="Arial" pitchFamily="34" charset="0"/>
              </a:rPr>
              <a:t>Начин презентације пројекта: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r-Cyrl-RS" dirty="0" smtClean="0">
                <a:latin typeface="Georgia" pitchFamily="18" charset="0"/>
                <a:cs typeface="Arial" pitchFamily="34" charset="0"/>
              </a:rPr>
              <a:t>презентација </a:t>
            </a:r>
            <a:r>
              <a:rPr lang="sr-Cyrl-RS" dirty="0">
                <a:latin typeface="Georgia" pitchFamily="18" charset="0"/>
                <a:cs typeface="Arial" pitchFamily="34" charset="0"/>
              </a:rPr>
              <a:t>пројекта у школском листу и на </a:t>
            </a:r>
            <a:r>
              <a:rPr lang="sr-Cyrl-RS" dirty="0" smtClean="0">
                <a:latin typeface="Georgia" pitchFamily="18" charset="0"/>
                <a:cs typeface="Arial" pitchFamily="34" charset="0"/>
              </a:rPr>
              <a:t>веб-сајту </a:t>
            </a:r>
            <a:r>
              <a:rPr lang="sr-Cyrl-RS" dirty="0">
                <a:latin typeface="Georgia" pitchFamily="18" charset="0"/>
                <a:cs typeface="Arial" pitchFamily="34" charset="0"/>
              </a:rPr>
              <a:t>школе.</a:t>
            </a:r>
            <a:endParaRPr lang="en-US" dirty="0">
              <a:latin typeface="Georgia" pitchFamily="18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sr-Cyrl-RS" dirty="0">
              <a:latin typeface="Georgia" pitchFamily="18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sr-Cyrl-RS" dirty="0" smtClean="0">
              <a:latin typeface="Georg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7877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11560" y="-30832"/>
            <a:ext cx="7992888" cy="1738486"/>
          </a:xfrm>
        </p:spPr>
        <p:txBody>
          <a:bodyPr>
            <a:normAutofit/>
          </a:bodyPr>
          <a:lstStyle/>
          <a:p>
            <a:pPr indent="-285750" algn="ctr"/>
            <a:r>
              <a:rPr lang="ru-RU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anose="02020603050405020304" pitchFamily="18" charset="0"/>
              </a:rPr>
              <a:t>УКЉУЧИВАЊЕ ОКРУЖЕЊА У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anose="02020603050405020304" pitchFamily="18" charset="0"/>
              </a:rPr>
              <a:t>ПРОЈЕКАТ</a:t>
            </a:r>
          </a:p>
          <a:p>
            <a:pPr indent="-285750"/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  <a:cs typeface="Times New Roman" panose="02020603050405020304" pitchFamily="18" charset="0"/>
              </a:rPr>
              <a:t>УЛОГА ЛОКАЛНЕ ЗАЈЕДНИЦЕ</a:t>
            </a:r>
          </a:p>
          <a:p>
            <a:pPr indent="-285750">
              <a:buFont typeface="Arial" pitchFamily="34" charset="0"/>
              <a:buChar char="•"/>
            </a:pPr>
            <a:r>
              <a:rPr lang="ru-RU" sz="1200" dirty="0" smtClean="0">
                <a:latin typeface="Georgia" pitchFamily="18" charset="0"/>
                <a:cs typeface="Times New Roman" panose="02020603050405020304" pitchFamily="18" charset="0"/>
              </a:rPr>
              <a:t>Чланови </a:t>
            </a:r>
            <a:r>
              <a:rPr lang="ru-RU" sz="1200" dirty="0">
                <a:latin typeface="Georgia" pitchFamily="18" charset="0"/>
                <a:cs typeface="Times New Roman" panose="02020603050405020304" pitchFamily="18" charset="0"/>
              </a:rPr>
              <a:t>локалне заједнице </a:t>
            </a:r>
            <a:r>
              <a:rPr lang="ru-RU" sz="1200" dirty="0" smtClean="0">
                <a:latin typeface="Georgia" pitchFamily="18" charset="0"/>
                <a:cs typeface="Times New Roman" panose="02020603050405020304" pitchFamily="18" charset="0"/>
              </a:rPr>
              <a:t>ће преко друштвених мрежа бити упознати са активношћу.</a:t>
            </a:r>
          </a:p>
          <a:p>
            <a:r>
              <a:rPr lang="sr-Cyrl-RS" sz="12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РЕСУРСИ</a:t>
            </a:r>
            <a:r>
              <a:rPr lang="sr-Cyrl-RS" sz="1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endParaRPr lang="sr-Cyrl-RS" sz="1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sr-Cyrl-R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</a:t>
            </a:r>
            <a:r>
              <a:rPr lang="sr-Cyrl-RS" sz="1200" dirty="0" smtClean="0">
                <a:latin typeface="Georgia" pitchFamily="18" charset="0"/>
                <a:cs typeface="Arial" pitchFamily="34" charset="0"/>
              </a:rPr>
              <a:t>арадња </a:t>
            </a:r>
            <a:r>
              <a:rPr lang="sr-Cyrl-RS" sz="1200" dirty="0">
                <a:latin typeface="Georgia" pitchFamily="18" charset="0"/>
                <a:cs typeface="Arial" pitchFamily="34" charset="0"/>
              </a:rPr>
              <a:t>са </a:t>
            </a:r>
            <a:r>
              <a:rPr lang="sr-Cyrl-RS" sz="1200" dirty="0" smtClean="0">
                <a:latin typeface="Georgia" pitchFamily="18" charset="0"/>
                <a:cs typeface="Arial" pitchFamily="34" charset="0"/>
              </a:rPr>
              <a:t>наставни</a:t>
            </a:r>
            <a:r>
              <a:rPr lang="bs-Cyrl-BA" sz="1200" dirty="0" smtClean="0">
                <a:latin typeface="Georgia" pitchFamily="18" charset="0"/>
                <a:cs typeface="Arial" pitchFamily="34" charset="0"/>
              </a:rPr>
              <a:t>ком око </a:t>
            </a:r>
            <a:r>
              <a:rPr lang="sr-Cyrl-RS" sz="1200" dirty="0" smtClean="0">
                <a:latin typeface="Georgia" pitchFamily="18" charset="0"/>
                <a:cs typeface="Arial" pitchFamily="34" charset="0"/>
              </a:rPr>
              <a:t>текста </a:t>
            </a:r>
            <a:r>
              <a:rPr lang="sr-Cyrl-RS" sz="1200" dirty="0" smtClean="0">
                <a:latin typeface="Georgia" pitchFamily="18" charset="0"/>
                <a:cs typeface="Arial" pitchFamily="34" charset="0"/>
              </a:rPr>
              <a:t>и </a:t>
            </a:r>
            <a:r>
              <a:rPr lang="sr-Cyrl-RS" sz="1200" dirty="0" smtClean="0">
                <a:latin typeface="Georgia" pitchFamily="18" charset="0"/>
                <a:cs typeface="Arial" pitchFamily="34" charset="0"/>
              </a:rPr>
              <a:t>фотографија за постављање </a:t>
            </a:r>
            <a:r>
              <a:rPr lang="sr-Cyrl-RS" sz="1200" dirty="0" smtClean="0">
                <a:latin typeface="Georgia" pitchFamily="18" charset="0"/>
                <a:cs typeface="Arial" pitchFamily="34" charset="0"/>
              </a:rPr>
              <a:t>на веб-сајт школе.</a:t>
            </a:r>
            <a:endParaRPr lang="sr-Cyrl-RS" sz="1200" dirty="0" smtClean="0">
              <a:latin typeface="Georgia" pitchFamily="18" charset="0"/>
            </a:endParaRPr>
          </a:p>
        </p:txBody>
      </p:sp>
      <p:graphicFrame>
        <p:nvGraphicFramePr>
          <p:cNvPr id="4" name="Content Placeholder 2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="" xmlns:p14="http://schemas.microsoft.com/office/powerpoint/2010/main" val="1611702209"/>
              </p:ext>
            </p:extLst>
          </p:nvPr>
        </p:nvGraphicFramePr>
        <p:xfrm>
          <a:off x="179512" y="2192750"/>
          <a:ext cx="8784976" cy="39725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17789"/>
                <a:gridCol w="7467187"/>
              </a:tblGrid>
              <a:tr h="373693">
                <a:tc>
                  <a:txBody>
                    <a:bodyPr/>
                    <a:lstStyle/>
                    <a:p>
                      <a:r>
                        <a:rPr lang="sr-Cyrl-RS" sz="1300" dirty="0" smtClean="0">
                          <a:latin typeface="Georgia" pitchFamily="18" charset="0"/>
                        </a:rPr>
                        <a:t>1. </a:t>
                      </a:r>
                      <a:r>
                        <a:rPr lang="sr-Cyrl-RS" sz="1300" baseline="0" dirty="0" smtClean="0">
                          <a:latin typeface="Georgia" pitchFamily="18" charset="0"/>
                        </a:rPr>
                        <a:t>час</a:t>
                      </a:r>
                      <a:endParaRPr lang="en-US" sz="13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300" dirty="0" smtClean="0">
                          <a:latin typeface="Georgia" pitchFamily="18" charset="0"/>
                        </a:rPr>
                        <a:t>КОРЕЛАЦИЈА</a:t>
                      </a:r>
                      <a:r>
                        <a:rPr lang="sr-Cyrl-RS" sz="1300" baseline="0" dirty="0" smtClean="0">
                          <a:latin typeface="Georgia" pitchFamily="18" charset="0"/>
                        </a:rPr>
                        <a:t> СА ПРЕДМЕТИМА СВЕТ ОКО НАС И СРПСКИ ЈЕЗИК</a:t>
                      </a:r>
                      <a:endParaRPr lang="en-US" sz="1300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324552">
                <a:tc>
                  <a:txBody>
                    <a:bodyPr/>
                    <a:lstStyle/>
                    <a:p>
                      <a:r>
                        <a:rPr lang="sr-Cyrl-RS" sz="1300" dirty="0" smtClean="0">
                          <a:latin typeface="Georgia" pitchFamily="18" charset="0"/>
                        </a:rPr>
                        <a:t>Садржај: </a:t>
                      </a:r>
                      <a:endParaRPr lang="en-US" sz="13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sr-Cyrl-RS" sz="1300" dirty="0" smtClean="0">
                          <a:latin typeface="Georgia" pitchFamily="18" charset="0"/>
                        </a:rPr>
                        <a:t>1. час –  Птице </a:t>
                      </a:r>
                      <a:endParaRPr lang="sr-Cyrl-RS" sz="1300" baseline="0" dirty="0" smtClean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300540">
                <a:tc>
                  <a:txBody>
                    <a:bodyPr/>
                    <a:lstStyle/>
                    <a:p>
                      <a:r>
                        <a:rPr lang="sr-Cyrl-RS" sz="1300" dirty="0" smtClean="0">
                          <a:latin typeface="Georgia" pitchFamily="18" charset="0"/>
                        </a:rPr>
                        <a:t>Учесници:</a:t>
                      </a:r>
                      <a:endParaRPr lang="en-US" sz="13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300" dirty="0" smtClean="0">
                          <a:latin typeface="Georgia" pitchFamily="18" charset="0"/>
                        </a:rPr>
                        <a:t>Ученици,</a:t>
                      </a:r>
                      <a:r>
                        <a:rPr lang="sr-Cyrl-RS" sz="1300" baseline="0" dirty="0" smtClean="0">
                          <a:latin typeface="Georgia" pitchFamily="18" charset="0"/>
                        </a:rPr>
                        <a:t> наставник</a:t>
                      </a:r>
                      <a:endParaRPr lang="en-US" sz="1300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2973769">
                <a:tc>
                  <a:txBody>
                    <a:bodyPr/>
                    <a:lstStyle/>
                    <a:p>
                      <a:r>
                        <a:rPr lang="sr-Cyrl-RS" sz="1300" dirty="0" smtClean="0">
                          <a:latin typeface="Georgia" pitchFamily="18" charset="0"/>
                        </a:rPr>
                        <a:t>Опис</a:t>
                      </a:r>
                    </a:p>
                    <a:p>
                      <a:r>
                        <a:rPr lang="sr-Cyrl-RS" sz="1300" baseline="0" dirty="0" smtClean="0">
                          <a:latin typeface="Georgia" pitchFamily="18" charset="0"/>
                        </a:rPr>
                        <a:t>активности:</a:t>
                      </a:r>
                      <a:endParaRPr lang="en-US" sz="13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300" b="0" dirty="0" smtClean="0">
                          <a:latin typeface="Georgia" pitchFamily="18" charset="0"/>
                        </a:rPr>
                        <a:t>Како</a:t>
                      </a:r>
                      <a:r>
                        <a:rPr lang="sr-Cyrl-RS" sz="1300" b="0" baseline="0" dirty="0" smtClean="0">
                          <a:latin typeface="Georgia" pitchFamily="18" charset="0"/>
                        </a:rPr>
                        <a:t> се ви осећате када је овако хладно напољу?</a:t>
                      </a:r>
                    </a:p>
                    <a:p>
                      <a:r>
                        <a:rPr lang="sr-Cyrl-RS" sz="1300" b="0" baseline="0" dirty="0" smtClean="0">
                          <a:latin typeface="Georgia" pitchFamily="18" charset="0"/>
                        </a:rPr>
                        <a:t>Шта обично облачите?</a:t>
                      </a:r>
                    </a:p>
                    <a:p>
                      <a:r>
                        <a:rPr lang="sr-Cyrl-RS" sz="1300" b="0" baseline="0" dirty="0" smtClean="0">
                          <a:latin typeface="Georgia" pitchFamily="18" charset="0"/>
                        </a:rPr>
                        <a:t>Чиме су птице заштићене? (перјем)</a:t>
                      </a:r>
                    </a:p>
                    <a:p>
                      <a:r>
                        <a:rPr lang="sr-Cyrl-RS" sz="1300" b="0" baseline="0" dirty="0" smtClean="0">
                          <a:latin typeface="Georgia" pitchFamily="18" charset="0"/>
                        </a:rPr>
                        <a:t>Где су сада ласте, роде, славуји и кукавице?</a:t>
                      </a:r>
                    </a:p>
                    <a:p>
                      <a:r>
                        <a:rPr lang="sr-Cyrl-RS" sz="1300" b="0" baseline="0" dirty="0" smtClean="0">
                          <a:latin typeface="Georgia" pitchFamily="18" charset="0"/>
                        </a:rPr>
                        <a:t>Које птице сада можемо срести?</a:t>
                      </a:r>
                    </a:p>
                    <a:p>
                      <a:r>
                        <a:rPr lang="sr-Cyrl-RS" sz="1300" b="0" baseline="0" dirty="0" smtClean="0">
                          <a:latin typeface="Georgia" pitchFamily="18" charset="0"/>
                        </a:rPr>
                        <a:t>Упознавање птица станарица и њиховог начина живота. </a:t>
                      </a:r>
                    </a:p>
                    <a:p>
                      <a:r>
                        <a:rPr lang="ru-RU" sz="1300" b="0" baseline="0" dirty="0" smtClean="0">
                          <a:latin typeface="Georgia" pitchFamily="18" charset="0"/>
                        </a:rPr>
                        <a:t>Формирамо 4 групе за истраживање птица које можемо срести у окружењу – станарица</a:t>
                      </a:r>
                    </a:p>
                    <a:p>
                      <a:r>
                        <a:rPr lang="ru-RU" sz="1300" b="0" baseline="0" dirty="0" smtClean="0">
                          <a:latin typeface="Georgia" pitchFamily="18" charset="0"/>
                        </a:rPr>
                        <a:t>(у свом одељењу можете сами одабрати птице):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300" b="0" baseline="0" dirty="0" smtClean="0">
                          <a:latin typeface="Georgia" pitchFamily="18" charset="0"/>
                        </a:rPr>
                        <a:t>група – врабац,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300" b="0" baseline="0" dirty="0" smtClean="0">
                          <a:latin typeface="Georgia" pitchFamily="18" charset="0"/>
                        </a:rPr>
                        <a:t>група – детлић,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300" b="0" baseline="0" dirty="0" smtClean="0">
                          <a:latin typeface="Georgia" pitchFamily="18" charset="0"/>
                        </a:rPr>
                        <a:t>група – сеница,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300" b="0" baseline="0" dirty="0" smtClean="0">
                          <a:latin typeface="Georgia" pitchFamily="18" charset="0"/>
                        </a:rPr>
                        <a:t>група – сврака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300" b="0" baseline="0" dirty="0" smtClean="0">
                          <a:latin typeface="Georgia" pitchFamily="18" charset="0"/>
                        </a:rPr>
                        <a:t>О свакој од ових птица постоје на интернету садржаји написани ћирилицом, тако да ученици могу на часу групно истраживати о њима и цртати их на свом плакату.</a:t>
                      </a:r>
                      <a:endParaRPr lang="sr-Cyrl-RS" sz="1300" b="0" baseline="0" dirty="0" smtClean="0">
                        <a:latin typeface="Georg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5"/>
          <p:cNvSpPr txBox="1">
            <a:spLocks/>
          </p:cNvSpPr>
          <p:nvPr/>
        </p:nvSpPr>
        <p:spPr>
          <a:xfrm>
            <a:off x="755576" y="1556792"/>
            <a:ext cx="7416824" cy="645855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b="1" kern="1200" baseline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sr-Cyrl-RS" sz="2400" b="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ПРОЈЕКТНЕ АКТИВНОСТИ</a:t>
            </a:r>
            <a:endParaRPr lang="en-US" sz="2400" b="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0202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27584" y="188640"/>
            <a:ext cx="7416824" cy="645855"/>
          </a:xfrm>
        </p:spPr>
        <p:txBody>
          <a:bodyPr/>
          <a:lstStyle/>
          <a:p>
            <a:r>
              <a:rPr lang="sr-Cyrl-RS" sz="2400" b="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ПРОЈЕКТНЕ АКТИВНОСТИ</a:t>
            </a:r>
            <a:endParaRPr lang="en-US" sz="2400" b="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91680" y="2276872"/>
            <a:ext cx="3816424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2. </a:t>
            </a:r>
            <a:r>
              <a:rPr lang="ru-RU" sz="1400" b="1" dirty="0" smtClean="0"/>
              <a:t>час</a:t>
            </a:r>
            <a:r>
              <a:rPr lang="sr-Cyrl-RS" sz="1400" dirty="0">
                <a:latin typeface="Georgia" pitchFamily="18" charset="0"/>
              </a:rPr>
              <a:t> –</a:t>
            </a:r>
            <a:r>
              <a:rPr lang="ru-RU" sz="1400" b="1" dirty="0" smtClean="0"/>
              <a:t> </a:t>
            </a:r>
            <a:r>
              <a:rPr lang="ru-RU" sz="1400" b="1" dirty="0"/>
              <a:t>Правимо хранилице за </a:t>
            </a:r>
            <a:r>
              <a:rPr lang="ru-RU" sz="1400" b="1" dirty="0" smtClean="0"/>
              <a:t>птице</a:t>
            </a:r>
          </a:p>
          <a:p>
            <a:r>
              <a:rPr lang="ru-RU" sz="1400" dirty="0" smtClean="0"/>
              <a:t>Ученици се баве поступком преобликовања материјала за рад.</a:t>
            </a:r>
          </a:p>
          <a:p>
            <a:r>
              <a:rPr lang="ru-RU" sz="1400" dirty="0" smtClean="0"/>
              <a:t>Радом у тандему (пару) ученици од </a:t>
            </a:r>
            <a:br>
              <a:rPr lang="ru-RU" sz="1400" dirty="0" smtClean="0"/>
            </a:br>
            <a:r>
              <a:rPr lang="ru-RU" sz="1300" dirty="0" smtClean="0"/>
              <a:t>папира и картона праве хранилице за птице.</a:t>
            </a:r>
          </a:p>
          <a:p>
            <a:r>
              <a:rPr lang="ru-RU" sz="1400" dirty="0" smtClean="0"/>
              <a:t>Довољно је са сваке стране направити </a:t>
            </a:r>
            <a:br>
              <a:rPr lang="ru-RU" sz="1400" dirty="0" smtClean="0"/>
            </a:br>
            <a:r>
              <a:rPr lang="ru-RU" sz="1400" dirty="0" smtClean="0"/>
              <a:t>отвор на хранилици и тиме добијамо добру хранилицу која је наткривена, а птице, које су иначе плашљиве, имају јој приступ са </a:t>
            </a:r>
            <a:br>
              <a:rPr lang="ru-RU" sz="1400" dirty="0" smtClean="0"/>
            </a:br>
            <a:r>
              <a:rPr lang="ru-RU" sz="1400" dirty="0" smtClean="0"/>
              <a:t>све четири стране.</a:t>
            </a:r>
          </a:p>
          <a:p>
            <a:r>
              <a:rPr lang="ru-RU" sz="1400" dirty="0" smtClean="0"/>
              <a:t>Ученици је могу осликати или украсити </a:t>
            </a:r>
          </a:p>
          <a:p>
            <a:r>
              <a:rPr lang="ru-RU" sz="1400" dirty="0" smtClean="0"/>
              <a:t>папирима у боји. </a:t>
            </a:r>
          </a:p>
          <a:p>
            <a:r>
              <a:rPr lang="ru-RU" sz="1400" dirty="0" smtClean="0"/>
              <a:t>Разговор о местима где се хранилице могу поставити.</a:t>
            </a:r>
            <a:endParaRPr lang="ru-RU" sz="14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248400" y="1905000"/>
            <a:ext cx="2329859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853752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91500" y="232270"/>
            <a:ext cx="7416824" cy="645855"/>
          </a:xfrm>
        </p:spPr>
        <p:txBody>
          <a:bodyPr/>
          <a:lstStyle/>
          <a:p>
            <a:r>
              <a:rPr lang="sr-Cyrl-RS" sz="2400" b="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ПРОЈЕКТНЕ АКТИВНОСТИ</a:t>
            </a:r>
            <a:endParaRPr lang="en-US" sz="2400" b="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75656" y="2090704"/>
            <a:ext cx="434931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3. час </a:t>
            </a:r>
            <a:r>
              <a:rPr lang="sr-Cyrl-RS" sz="1400" b="1" dirty="0">
                <a:latin typeface="Georgia" pitchFamily="18" charset="0"/>
              </a:rPr>
              <a:t>– </a:t>
            </a:r>
            <a:r>
              <a:rPr lang="ru-RU" sz="1400" b="1" dirty="0" smtClean="0"/>
              <a:t>Храна за птице</a:t>
            </a:r>
          </a:p>
          <a:p>
            <a:r>
              <a:rPr lang="ru-RU" sz="1400" dirty="0" smtClean="0"/>
              <a:t>Кад </a:t>
            </a:r>
            <a:r>
              <a:rPr lang="ru-RU" sz="1400" dirty="0"/>
              <a:t>смо учили о </a:t>
            </a:r>
            <a:r>
              <a:rPr lang="ru-RU" sz="1400" dirty="0" smtClean="0"/>
              <a:t>птицама, истраживали </a:t>
            </a:r>
            <a:r>
              <a:rPr lang="ru-RU" sz="1400" dirty="0"/>
              <a:t>смо </a:t>
            </a:r>
            <a:r>
              <a:rPr lang="ru-RU" sz="1400" dirty="0" smtClean="0"/>
              <a:t>им </a:t>
            </a:r>
          </a:p>
          <a:p>
            <a:r>
              <a:rPr lang="ru-RU" sz="1400" dirty="0" smtClean="0"/>
              <a:t>начин </a:t>
            </a:r>
            <a:r>
              <a:rPr lang="ru-RU" sz="1400" dirty="0"/>
              <a:t>исхране и </a:t>
            </a:r>
            <a:r>
              <a:rPr lang="ru-RU" sz="1400" dirty="0" smtClean="0"/>
              <a:t>сазнали да </a:t>
            </a:r>
            <a:r>
              <a:rPr lang="ru-RU" sz="1400" dirty="0"/>
              <a:t>се већина </a:t>
            </a:r>
            <a:r>
              <a:rPr lang="ru-RU" sz="1400" dirty="0" smtClean="0"/>
              <a:t>њих храни </a:t>
            </a:r>
          </a:p>
          <a:p>
            <a:r>
              <a:rPr lang="ru-RU" sz="1400" dirty="0" smtClean="0"/>
              <a:t>зрневљем </a:t>
            </a:r>
            <a:r>
              <a:rPr lang="ru-RU" sz="1400" dirty="0"/>
              <a:t>и </a:t>
            </a:r>
            <a:r>
              <a:rPr lang="ru-RU" sz="1400" dirty="0" smtClean="0"/>
              <a:t>ситнијим </a:t>
            </a:r>
            <a:r>
              <a:rPr lang="ru-RU" sz="1400" dirty="0"/>
              <a:t>бубицама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Пошто у зимском периоду нема бубица,</a:t>
            </a:r>
            <a:r>
              <a:rPr lang="ru-RU" sz="1400" dirty="0"/>
              <a:t> </a:t>
            </a:r>
            <a:r>
              <a:rPr lang="ru-RU" sz="1400" dirty="0" smtClean="0"/>
              <a:t>птице </a:t>
            </a:r>
          </a:p>
          <a:p>
            <a:r>
              <a:rPr lang="ru-RU" sz="1400" dirty="0" smtClean="0"/>
              <a:t>снагу  могу добити из масноће животињског </a:t>
            </a:r>
          </a:p>
          <a:p>
            <a:r>
              <a:rPr lang="ru-RU" sz="1400" dirty="0" smtClean="0"/>
              <a:t>порекла.</a:t>
            </a:r>
          </a:p>
          <a:p>
            <a:r>
              <a:rPr lang="ru-RU" sz="1400" dirty="0" smtClean="0"/>
              <a:t>Скупљају мрвице од ужине за хранилице и пошто живе у селу, доносе ситно зрневље од куће које ћемо послужити птицама у хранилицама.</a:t>
            </a:r>
          </a:p>
          <a:p>
            <a:r>
              <a:rPr lang="ru-RU" sz="1400" b="1" dirty="0" smtClean="0"/>
              <a:t>4. час </a:t>
            </a:r>
            <a:r>
              <a:rPr lang="sr-Cyrl-RS" sz="1400" b="1" dirty="0">
                <a:latin typeface="Georgia" pitchFamily="18" charset="0"/>
              </a:rPr>
              <a:t>– </a:t>
            </a:r>
            <a:r>
              <a:rPr lang="ru-RU" sz="1400" b="1" dirty="0" smtClean="0"/>
              <a:t>Постављање хранилица за птице </a:t>
            </a:r>
            <a:br>
              <a:rPr lang="ru-RU" sz="1400" b="1" dirty="0" smtClean="0"/>
            </a:br>
            <a:r>
              <a:rPr lang="ru-RU" sz="1400" b="1" dirty="0" smtClean="0"/>
              <a:t>на различите локације уз пратњу родитеља</a:t>
            </a:r>
          </a:p>
          <a:p>
            <a:r>
              <a:rPr lang="sr-Cyrl-RS" sz="1400" smtClean="0">
                <a:solidFill>
                  <a:schemeClr val="dk1"/>
                </a:solidFill>
              </a:rPr>
              <a:t>Хранилице су постављене на два места у школском дворишсту.</a:t>
            </a:r>
            <a:endParaRPr lang="sr-Cyrl-RS" sz="1400" dirty="0">
              <a:solidFill>
                <a:schemeClr val="dk1"/>
              </a:solidFill>
            </a:endParaRPr>
          </a:p>
          <a:p>
            <a:pPr lvl="1"/>
            <a:endParaRPr lang="ru-RU" sz="1400" dirty="0"/>
          </a:p>
        </p:txBody>
      </p:sp>
      <p:sp>
        <p:nvSpPr>
          <p:cNvPr id="4" name="Rectangle 3"/>
          <p:cNvSpPr/>
          <p:nvPr/>
        </p:nvSpPr>
        <p:spPr>
          <a:xfrm>
            <a:off x="4239712" y="5949375"/>
            <a:ext cx="30685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ПРОМОЦИЈА ПРОЈЕКТА:</a:t>
            </a:r>
            <a:endParaRPr lang="ru-RU" sz="1400" dirty="0"/>
          </a:p>
          <a:p>
            <a:r>
              <a:rPr lang="ru-RU" sz="1400" dirty="0"/>
              <a:t> - </a:t>
            </a:r>
            <a:r>
              <a:rPr lang="ru-RU" sz="1400" dirty="0" smtClean="0"/>
              <a:t>Веб-сајт </a:t>
            </a:r>
            <a:r>
              <a:rPr lang="ru-RU" sz="1400" dirty="0"/>
              <a:t>школе</a:t>
            </a:r>
          </a:p>
          <a:p>
            <a:r>
              <a:rPr lang="ru-RU" sz="1400" dirty="0"/>
              <a:t> - </a:t>
            </a:r>
            <a:r>
              <a:rPr lang="ru-RU" sz="1400" dirty="0" smtClean="0"/>
              <a:t>Часопис</a:t>
            </a:r>
            <a:endParaRPr lang="ru-RU" sz="1400" dirty="0"/>
          </a:p>
          <a:p>
            <a:r>
              <a:rPr lang="ru-RU" sz="1400" dirty="0"/>
              <a:t> </a:t>
            </a:r>
            <a:r>
              <a:rPr lang="ru-RU" sz="1400" dirty="0" smtClean="0"/>
              <a:t>- Учитељски блогови</a:t>
            </a:r>
            <a:endParaRPr lang="ru-RU" sz="14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057400"/>
            <a:ext cx="2395204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303202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30198" y="257281"/>
            <a:ext cx="7067128" cy="1143000"/>
          </a:xfrm>
        </p:spPr>
        <p:txBody>
          <a:bodyPr>
            <a:noAutofit/>
          </a:bodyPr>
          <a:lstStyle/>
          <a:p>
            <a:r>
              <a:rPr lang="sr-Cyrl-RS" sz="2400" b="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ВРЕДНОВАЊЕ И САМОВРЕДНОВАЊЕ</a:t>
            </a:r>
            <a:endParaRPr lang="en-US" sz="2400" b="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691680" y="0"/>
            <a:ext cx="7272807" cy="6858000"/>
          </a:xfrm>
        </p:spPr>
        <p:txBody>
          <a:bodyPr>
            <a:noAutofit/>
          </a:bodyPr>
          <a:lstStyle/>
          <a:p>
            <a:pPr marL="137160"/>
            <a:endParaRPr lang="sr-Cyrl-RS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137160"/>
            <a:endParaRPr lang="sr-Cyrl-RS" dirty="0">
              <a:solidFill>
                <a:schemeClr val="tx1"/>
              </a:solidFill>
              <a:latin typeface="Georg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71795844"/>
              </p:ext>
            </p:extLst>
          </p:nvPr>
        </p:nvGraphicFramePr>
        <p:xfrm>
          <a:off x="297501" y="1556792"/>
          <a:ext cx="8540004" cy="26986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280">
                  <a:extLst>
                    <a:ext uri="{9D8B030D-6E8A-4147-A177-3AD203B41FA5}"/>
                  </a:extLst>
                </a:gridCol>
                <a:gridCol w="2203681">
                  <a:extLst>
                    <a:ext uri="{9D8B030D-6E8A-4147-A177-3AD203B41FA5}"/>
                  </a:extLst>
                </a:gridCol>
                <a:gridCol w="1782050">
                  <a:extLst>
                    <a:ext uri="{9D8B030D-6E8A-4147-A177-3AD203B41FA5}"/>
                  </a:extLst>
                </a:gridCol>
                <a:gridCol w="2165162">
                  <a:extLst>
                    <a:ext uri="{9D8B030D-6E8A-4147-A177-3AD203B41FA5}"/>
                  </a:extLst>
                </a:gridCol>
                <a:gridCol w="2021831">
                  <a:extLst>
                    <a:ext uri="{9D8B030D-6E8A-4147-A177-3AD203B41FA5}"/>
                  </a:extLst>
                </a:gridCol>
              </a:tblGrid>
              <a:tr h="293418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200" dirty="0">
                        <a:solidFill>
                          <a:schemeClr val="bg1"/>
                        </a:solidFill>
                        <a:effectLst/>
                        <a:latin typeface="Georgia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КРИТЕРИЈ</a:t>
                      </a:r>
                      <a:r>
                        <a:rPr lang="x-none" sz="1200" dirty="0"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УМИ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200" dirty="0"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ПРОЦЕНА УСПЕШНОСТИ ГРУПЕ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890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Одличан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Добар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Потребна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x-none" sz="1200" b="1" dirty="0"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је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помоћ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6744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20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1.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Учешће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чланова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тима</a:t>
                      </a:r>
                      <a:r>
                        <a:rPr lang="sr-Cyrl-RS" sz="11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у 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истраживачким задацима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Сви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чланови</a:t>
                      </a:r>
                      <a:endParaRPr lang="sr-Cyrl-RS" sz="1100" dirty="0" smtClean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учествују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Учествују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само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неки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sr-Cyrl-RS" sz="1100" dirty="0" smtClean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чланови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Један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или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два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члана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sr-Cyrl-RS" sz="1100" dirty="0" smtClean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доминирају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45644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20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2.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Како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се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слажу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чланови</a:t>
                      </a:r>
                      <a:endParaRPr lang="sr-Cyrl-RS" sz="1100" dirty="0" smtClean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т</a:t>
                      </a:r>
                      <a:r>
                        <a:rPr lang="sr-Cyrl-RS" sz="11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андема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Сви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чланови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се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sr-Cyrl-RS" sz="1100" dirty="0" smtClean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добро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слажу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Неки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чланови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се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добро</a:t>
                      </a:r>
                      <a:endParaRPr lang="sr-Cyrl-RS" sz="1100" dirty="0" smtClean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слажу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Расправљају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се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lang="sr-Cyrl-RS" sz="1100" dirty="0" smtClean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исм</a:t>
                      </a:r>
                      <a:r>
                        <a:rPr lang="sr-Latn-RS" sz="11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вају</a:t>
                      </a:r>
                      <a:r>
                        <a:rPr lang="sr-Cyrl-RS" sz="1100" baseline="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једни 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друге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5644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20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3.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Times New Roman" panose="02020603050405020304" pitchFamily="18" charset="0"/>
                        </a:rPr>
                        <a:t>Учешће</a:t>
                      </a:r>
                      <a:r>
                        <a:rPr lang="sr-Cyrl-RS" sz="1100" baseline="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Times New Roman" panose="02020603050405020304" pitchFamily="18" charset="0"/>
                        </a:rPr>
                        <a:t> у изради хранилица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Сви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Cyrl-RS" sz="11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учествују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Неки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Cyrl-RS" sz="11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учествују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неки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sr-Cyrl-RS" sz="11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могу да раде заједно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5644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20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4.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Calibri"/>
                          <a:cs typeface="Times New Roman" panose="02020603050405020304" pitchFamily="18" charset="0"/>
                        </a:rPr>
                        <a:t>Хранилице су поставњене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Times New Roman" panose="02020603050405020304" pitchFamily="18" charset="0"/>
                        </a:rPr>
                        <a:t>Све</a:t>
                      </a:r>
                      <a:r>
                        <a:rPr lang="sr-Cyrl-RS" sz="1100" baseline="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Times New Roman" panose="02020603050405020304" pitchFamily="18" charset="0"/>
                        </a:rPr>
                        <a:t> које су направљене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Неколико хранилица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Мали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број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или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нијед</a:t>
                      </a:r>
                      <a:r>
                        <a:rPr lang="sr-Cyrl-RS" sz="110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3327783"/>
              </p:ext>
            </p:extLst>
          </p:nvPr>
        </p:nvGraphicFramePr>
        <p:xfrm>
          <a:off x="323528" y="4631288"/>
          <a:ext cx="8568951" cy="14350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600">
                  <a:extLst>
                    <a:ext uri="{9D8B030D-6E8A-4147-A177-3AD203B41FA5}"/>
                  </a:extLst>
                </a:gridCol>
                <a:gridCol w="4916368">
                  <a:extLst>
                    <a:ext uri="{9D8B030D-6E8A-4147-A177-3AD203B41FA5}"/>
                  </a:extLst>
                </a:gridCol>
                <a:gridCol w="1156793">
                  <a:extLst>
                    <a:ext uri="{9D8B030D-6E8A-4147-A177-3AD203B41FA5}"/>
                  </a:extLst>
                </a:gridCol>
                <a:gridCol w="1012193">
                  <a:extLst>
                    <a:ext uri="{9D8B030D-6E8A-4147-A177-3AD203B41FA5}"/>
                  </a:extLst>
                </a:gridCol>
                <a:gridCol w="1030997">
                  <a:extLst>
                    <a:ext uri="{9D8B030D-6E8A-4147-A177-3AD203B41FA5}"/>
                  </a:extLst>
                </a:gridCol>
              </a:tblGrid>
              <a:tr h="6699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100" dirty="0">
                          <a:effectLst/>
                          <a:latin typeface="Georgia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100" dirty="0">
                          <a:effectLst/>
                          <a:latin typeface="Georgia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Georgia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200" smtClean="0"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ПРОЦЕНА</a:t>
                      </a:r>
                      <a:r>
                        <a:rPr lang="sr-Cyrl-RS" sz="1200" dirty="0" smtClean="0"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АКТИВНОСТИ</a:t>
                      </a:r>
                      <a:r>
                        <a:rPr lang="sr-Cyrl-RS" sz="1200" baseline="0" dirty="0" smtClean="0"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x-none" sz="1200" smtClean="0"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ОД </a:t>
                      </a:r>
                      <a:endParaRPr lang="sr-Cyrl-RS" sz="1200" dirty="0" smtClean="0">
                        <a:effectLst/>
                        <a:latin typeface="Georgia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200" smtClean="0"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СТРАНЕ УЧЕНИКА</a:t>
                      </a:r>
                      <a:endParaRPr lang="x-none" sz="1800" dirty="0">
                        <a:effectLst/>
                        <a:latin typeface="Georgia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x-none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x-none" sz="110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x-none" sz="110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8275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x-none" sz="1100">
                          <a:effectLst/>
                          <a:latin typeface="Georgia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Georgia" pitchFamily="18" charset="0"/>
                          <a:ea typeface="+mn-ea"/>
                          <a:cs typeface="Times New Roman" panose="02020603050405020304" pitchFamily="18" charset="0"/>
                        </a:rPr>
                        <a:t>Сазнао/сазнала сам много о птицама.</a:t>
                      </a:r>
                      <a:endParaRPr lang="en-US" sz="1200" dirty="0"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100">
                          <a:effectLst/>
                          <a:latin typeface="Georgia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100">
                          <a:effectLst/>
                          <a:latin typeface="Georgia" pitchFamily="18" charset="0"/>
                        </a:rPr>
                        <a:t> </a:t>
                      </a:r>
                      <a:endParaRPr lang="en-US" sz="110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100">
                          <a:effectLst/>
                          <a:latin typeface="Georgia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28275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x-none" sz="1100" dirty="0">
                          <a:effectLst/>
                          <a:latin typeface="Georgia" pitchFamily="18" charset="0"/>
                        </a:rPr>
                        <a:t>2. </a:t>
                      </a:r>
                      <a:endParaRPr lang="en-US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Задовољан/задовољна сам изгледом хранилице.</a:t>
                      </a:r>
                      <a:endParaRPr lang="en-US" sz="1200" dirty="0"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100">
                          <a:effectLst/>
                          <a:latin typeface="Georgia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100">
                          <a:effectLst/>
                          <a:latin typeface="Georgia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100">
                          <a:effectLst/>
                          <a:latin typeface="Georgia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28275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x-none" sz="1100" dirty="0">
                          <a:effectLst/>
                          <a:latin typeface="Georgia" pitchFamily="18" charset="0"/>
                        </a:rPr>
                        <a:t>3. </a:t>
                      </a:r>
                      <a:endParaRPr lang="en-US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Georgia" pitchFamily="18" charset="0"/>
                          <a:cs typeface="Times New Roman" panose="02020603050405020304" pitchFamily="18" charset="0"/>
                        </a:rPr>
                        <a:t>Свиђа ми се овај начин рада.</a:t>
                      </a:r>
                      <a:endParaRPr lang="en-US" sz="1200" dirty="0">
                        <a:effectLst/>
                        <a:latin typeface="Georgia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100" dirty="0">
                          <a:effectLst/>
                          <a:latin typeface="Georgia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100">
                          <a:effectLst/>
                          <a:latin typeface="Georgia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100" dirty="0">
                          <a:effectLst/>
                          <a:latin typeface="Georgia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6" name="Picture 3" descr="Description: Резултат слика за smile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67665" b="50648"/>
          <a:stretch>
            <a:fillRect/>
          </a:stretch>
        </p:blipFill>
        <p:spPr bwMode="auto">
          <a:xfrm>
            <a:off x="5926103" y="4702250"/>
            <a:ext cx="6381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Description: Резултат слика за smiley">
            <a:hlinkClick r:id="rId2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3755" r="33569" b="50648"/>
          <a:stretch>
            <a:fillRect/>
          </a:stretch>
        </p:blipFill>
        <p:spPr bwMode="auto">
          <a:xfrm>
            <a:off x="7020272" y="4712907"/>
            <a:ext cx="6762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rc_mi" descr="Description: Резултат слика за smiley">
            <a:hlinkClick r:id="rId2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8048" b="50648"/>
          <a:stretch>
            <a:fillRect/>
          </a:stretch>
        </p:blipFill>
        <p:spPr bwMode="auto">
          <a:xfrm>
            <a:off x="8116916" y="4736719"/>
            <a:ext cx="61912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8229600" cy="82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mtClean="0"/>
              <a:t>   </a:t>
            </a:r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274638"/>
            <a:ext cx="8229600" cy="153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mtClean="0"/>
              <a:t>  </a:t>
            </a:r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274638"/>
            <a:ext cx="8229600" cy="225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mtClean="0"/>
              <a:t> </a:t>
            </a:r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74638"/>
            <a:ext cx="8229600" cy="296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2448216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3773</TotalTime>
  <Words>833</Words>
  <Application>Microsoft Office PowerPoint</Application>
  <PresentationFormat>On-screen Show (4:3)</PresentationFormat>
  <Paragraphs>170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Custom Design</vt:lpstr>
      <vt:lpstr>Concourse</vt:lpstr>
      <vt:lpstr>Slide 1</vt:lpstr>
      <vt:lpstr>ЦИЉ ПРОЈЕКТА Упознати се са начином живота птица станарица и направити хранилицу за птице. </vt:lpstr>
      <vt:lpstr>Slide 3</vt:lpstr>
      <vt:lpstr> Активности и начин презентације</vt:lpstr>
      <vt:lpstr>Slide 5</vt:lpstr>
      <vt:lpstr>ПРОЈЕКТНЕ АКТИВНОСТИ</vt:lpstr>
      <vt:lpstr>ПРОЈЕКТНЕ АКТИВНОСТИ</vt:lpstr>
      <vt:lpstr>ВРЕДНОВАЊЕ И САМОВРЕДНОВАЊЕ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Korisnik</cp:lastModifiedBy>
  <cp:revision>147</cp:revision>
  <cp:lastPrinted>2018-08-03T13:15:31Z</cp:lastPrinted>
  <dcterms:created xsi:type="dcterms:W3CDTF">2014-04-01T16:35:38Z</dcterms:created>
  <dcterms:modified xsi:type="dcterms:W3CDTF">2020-01-08T10:14:04Z</dcterms:modified>
</cp:coreProperties>
</file>